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67" r:id="rId4"/>
    <p:sldId id="281" r:id="rId5"/>
    <p:sldId id="278" r:id="rId6"/>
    <p:sldId id="279" r:id="rId7"/>
    <p:sldId id="282" r:id="rId8"/>
    <p:sldId id="283" r:id="rId9"/>
    <p:sldId id="284" r:id="rId10"/>
    <p:sldId id="280" r:id="rId11"/>
    <p:sldId id="274" r:id="rId12"/>
    <p:sldId id="276" r:id="rId13"/>
    <p:sldId id="275" r:id="rId14"/>
    <p:sldId id="266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28" autoAdjust="0"/>
  </p:normalViewPr>
  <p:slideViewPr>
    <p:cSldViewPr>
      <p:cViewPr>
        <p:scale>
          <a:sx n="100" d="100"/>
          <a:sy n="100" d="100"/>
        </p:scale>
        <p:origin x="-1014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9C37E-CBA5-4343-9FA9-8767D9E206AD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AC5F-3570-4920-B36B-4BB8FAF82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6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5.png"/><Relationship Id="rId21" Type="http://schemas.openxmlformats.org/officeDocument/2006/relationships/image" Target="../media/image39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7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172.153.153.61/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172.153.153.61/#food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:\Tanya\WORK WORK\Презентация\Ахмеров_итоговое собрание\облож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36512" y="2579291"/>
            <a:ext cx="5214942" cy="20018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anchor="ctr"/>
          <a:lstStyle/>
          <a:p>
            <a:pPr algn="ctr" defTabSz="1049274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49208" y="2727708"/>
            <a:ext cx="4857784" cy="158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1" tIns="52460" rIns="104921" bIns="5246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Использование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модуля</a:t>
            </a:r>
            <a:endParaRPr lang="ru-RU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Питание в сервисе </a:t>
            </a:r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бухгалтерского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учета. Краткий курс.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29220" y="2579291"/>
            <a:ext cx="334962" cy="20018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anchor="ctr"/>
          <a:lstStyle/>
          <a:p>
            <a:pPr algn="ctr" defTabSz="1049274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545831" y="285902"/>
            <a:ext cx="4989247" cy="133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1" tIns="52460" rIns="104921" bIns="52460">
            <a:spAutoFit/>
          </a:bodyPr>
          <a:lstStyle/>
          <a:p>
            <a:r>
              <a:rPr lang="ru-RU" sz="20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«Учёт автотранспорта и питания </a:t>
            </a:r>
            <a:r>
              <a:rPr lang="ru-RU" sz="2000" b="1" dirty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в </a:t>
            </a:r>
            <a:r>
              <a:rPr lang="ru-RU" sz="20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сервисе </a:t>
            </a:r>
            <a:r>
              <a:rPr lang="ru-RU" sz="2000" b="1" dirty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бухгалтерского учета </a:t>
            </a:r>
            <a:r>
              <a:rPr lang="ru-RU" sz="20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0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Челябинской области </a:t>
            </a:r>
          </a:p>
          <a:p>
            <a:r>
              <a:rPr lang="ru-RU" sz="20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в 2016 году»</a:t>
            </a:r>
            <a:endParaRPr lang="ru-RU" sz="2000" b="1" dirty="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85720" y="4891483"/>
            <a:ext cx="4786312" cy="59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1" tIns="52460" rIns="104921" bIns="52460">
            <a:spAutoFit/>
          </a:bodyPr>
          <a:lstStyle/>
          <a:p>
            <a:r>
              <a:rPr lang="ru-RU" sz="1600" dirty="0" smtClean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Пронин Артём Анатольевич</a:t>
            </a:r>
          </a:p>
          <a:p>
            <a:r>
              <a:rPr lang="ru-RU" sz="1600" dirty="0" smtClean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Специалист ООО "Барс Урал" </a:t>
            </a:r>
            <a:endParaRPr lang="ru-RU" sz="1600" dirty="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\\192.168.170.75\Documents\Департамент продаж и маркетинга\Отдел дизайна\Презентации\Шаблон презентации\2013\Логотипы продуктов\БАРС.Бюджет\БАРС.Бюджет_логотип\БАРС.Бюджет_зна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9260">
            <a:off x="5526626" y="1886230"/>
            <a:ext cx="2016904" cy="2016904"/>
          </a:xfrm>
          <a:prstGeom prst="rect">
            <a:avLst/>
          </a:prstGeom>
          <a:noFill/>
        </p:spPr>
      </p:pic>
      <p:pic>
        <p:nvPicPr>
          <p:cNvPr id="13" name="Picture 2" descr="E:\Tanya\WORK WORK\фирм стиль\Брендбук\Новый концепт лого\БАРС.Здравоохранение\БАРС.Здравоохранение_логотип\БАРС.Здравоохранение_зна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03362">
            <a:off x="6143073" y="4237081"/>
            <a:ext cx="1549936" cy="154993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000" y="289892"/>
            <a:ext cx="1436826" cy="109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4110" y="5877272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09887"/>
            <a:ext cx="1128107" cy="110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Двойная стрелка влево/вправо 62"/>
          <p:cNvSpPr/>
          <p:nvPr/>
        </p:nvSpPr>
        <p:spPr>
          <a:xfrm rot="16200000">
            <a:off x="4029282" y="4836956"/>
            <a:ext cx="1085438" cy="285750"/>
          </a:xfrm>
          <a:prstGeom prst="leftRightArrow">
            <a:avLst/>
          </a:prstGeom>
          <a:gradFill>
            <a:gsLst>
              <a:gs pos="0">
                <a:srgbClr val="7EFF37"/>
              </a:gs>
              <a:gs pos="100000">
                <a:srgbClr val="409E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4000" y="3358483"/>
            <a:ext cx="2592994" cy="1438669"/>
          </a:xfrm>
          <a:prstGeom prst="roundRect">
            <a:avLst>
              <a:gd name="adj" fmla="val 5404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502712" y="1569600"/>
            <a:ext cx="2533784" cy="4883736"/>
          </a:xfrm>
          <a:prstGeom prst="roundRect">
            <a:avLst>
              <a:gd name="adj" fmla="val 5404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195736" y="1569601"/>
            <a:ext cx="3774720" cy="1336350"/>
          </a:xfrm>
          <a:prstGeom prst="roundRect">
            <a:avLst>
              <a:gd name="adj" fmla="val 5404"/>
            </a:avLst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sp>
        <p:nvSpPr>
          <p:cNvPr id="2" name="AutoShape 2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000108"/>
            <a:ext cx="9144000" cy="449790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Схема взаимодействия элементов модуля Питание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18239"/>
            <a:ext cx="1112635" cy="109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00" y="3518239"/>
            <a:ext cx="1104687" cy="109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Стрелка вправо 44"/>
          <p:cNvSpPr/>
          <p:nvPr/>
        </p:nvSpPr>
        <p:spPr>
          <a:xfrm flipH="1">
            <a:off x="5108571" y="3933056"/>
            <a:ext cx="1479653" cy="223472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u="sng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32993"/>
            <a:ext cx="1112899" cy="108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Стрелка вправо 32"/>
          <p:cNvSpPr/>
          <p:nvPr/>
        </p:nvSpPr>
        <p:spPr>
          <a:xfrm flipH="1">
            <a:off x="7701122" y="3933056"/>
            <a:ext cx="160132" cy="223472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u="sng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20" y="3532993"/>
            <a:ext cx="1083074" cy="10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Стрелка вправо 56"/>
          <p:cNvSpPr/>
          <p:nvPr/>
        </p:nvSpPr>
        <p:spPr>
          <a:xfrm rot="10800000" flipH="1">
            <a:off x="1252555" y="3954954"/>
            <a:ext cx="223101" cy="223473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u="sng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7" y="3518238"/>
            <a:ext cx="1128531" cy="109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Стрелка вправо 59"/>
          <p:cNvSpPr/>
          <p:nvPr/>
        </p:nvSpPr>
        <p:spPr>
          <a:xfrm rot="10800000" flipH="1">
            <a:off x="2576062" y="3935443"/>
            <a:ext cx="1419874" cy="218698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u="sng"/>
          </a:p>
        </p:txBody>
      </p:sp>
      <p:sp>
        <p:nvSpPr>
          <p:cNvPr id="35" name="Стрелка вправо 34"/>
          <p:cNvSpPr/>
          <p:nvPr/>
        </p:nvSpPr>
        <p:spPr>
          <a:xfrm rot="5400000" flipH="1">
            <a:off x="8058703" y="4820686"/>
            <a:ext cx="673500" cy="235777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u="sng"/>
          </a:p>
        </p:txBody>
      </p:sp>
      <p:sp>
        <p:nvSpPr>
          <p:cNvPr id="64" name="Стрелка вправо 63"/>
          <p:cNvSpPr/>
          <p:nvPr/>
        </p:nvSpPr>
        <p:spPr>
          <a:xfrm rot="21134716" flipH="1">
            <a:off x="2540587" y="3265200"/>
            <a:ext cx="2022499" cy="180000"/>
          </a:xfrm>
          <a:prstGeom prst="righ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u="sng"/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93" y="1677311"/>
            <a:ext cx="1144471" cy="10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Стрелка вправо 65"/>
          <p:cNvSpPr/>
          <p:nvPr/>
        </p:nvSpPr>
        <p:spPr>
          <a:xfrm rot="11266014" flipH="1">
            <a:off x="4556264" y="3258110"/>
            <a:ext cx="2082727" cy="200747"/>
          </a:xfrm>
          <a:prstGeom prst="righ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u="sng"/>
          </a:p>
        </p:txBody>
      </p:sp>
      <p:pic>
        <p:nvPicPr>
          <p:cNvPr id="65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98" y="1677311"/>
            <a:ext cx="1112899" cy="10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Левая фигурная скобка 66"/>
          <p:cNvSpPr/>
          <p:nvPr/>
        </p:nvSpPr>
        <p:spPr>
          <a:xfrm rot="16200000">
            <a:off x="3880441" y="1024218"/>
            <a:ext cx="432048" cy="3945468"/>
          </a:xfrm>
          <a:prstGeom prst="leftBrace">
            <a:avLst>
              <a:gd name="adj1" fmla="val 80431"/>
              <a:gd name="adj2" fmla="val 61749"/>
            </a:avLst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право 67"/>
          <p:cNvSpPr/>
          <p:nvPr/>
        </p:nvSpPr>
        <p:spPr>
          <a:xfrm rot="16200000" flipH="1">
            <a:off x="8031422" y="3031696"/>
            <a:ext cx="737310" cy="235778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u="sng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447" y="5275325"/>
            <a:ext cx="1113255" cy="109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Скругленный прямоугольник 68"/>
          <p:cNvSpPr/>
          <p:nvPr/>
        </p:nvSpPr>
        <p:spPr>
          <a:xfrm>
            <a:off x="106696" y="5421049"/>
            <a:ext cx="3529200" cy="1320319"/>
          </a:xfrm>
          <a:prstGeom prst="roundRect">
            <a:avLst>
              <a:gd name="adj" fmla="val 5404"/>
            </a:avLst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09887"/>
            <a:ext cx="1131716" cy="112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50" y="5509887"/>
            <a:ext cx="1167717" cy="11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48" y="5509887"/>
            <a:ext cx="1139479" cy="11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Левая фигурная скобка 69"/>
          <p:cNvSpPr/>
          <p:nvPr/>
        </p:nvSpPr>
        <p:spPr>
          <a:xfrm rot="5400000">
            <a:off x="1658916" y="3473564"/>
            <a:ext cx="432048" cy="3665926"/>
          </a:xfrm>
          <a:prstGeom prst="leftBrace">
            <a:avLst>
              <a:gd name="adj1" fmla="val 80431"/>
              <a:gd name="adj2" fmla="val 50000"/>
            </a:avLst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право 70"/>
          <p:cNvSpPr/>
          <p:nvPr/>
        </p:nvSpPr>
        <p:spPr>
          <a:xfrm rot="9737745" flipH="1">
            <a:off x="1855899" y="4693426"/>
            <a:ext cx="2189364" cy="193192"/>
          </a:xfrm>
          <a:prstGeom prst="righ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u="sng"/>
          </a:p>
        </p:txBody>
      </p:sp>
      <p:sp>
        <p:nvSpPr>
          <p:cNvPr id="73" name="Стрелка вправо 72"/>
          <p:cNvSpPr/>
          <p:nvPr/>
        </p:nvSpPr>
        <p:spPr>
          <a:xfrm rot="15138567" flipH="1">
            <a:off x="7100835" y="2811755"/>
            <a:ext cx="1250159" cy="175599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u="sng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256" y="1712343"/>
            <a:ext cx="1077638" cy="111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Стрелка вправо 33"/>
          <p:cNvSpPr/>
          <p:nvPr/>
        </p:nvSpPr>
        <p:spPr>
          <a:xfrm rot="10800000" flipH="1">
            <a:off x="7655332" y="2127961"/>
            <a:ext cx="223101" cy="235661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u="sng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82" y="1712343"/>
            <a:ext cx="1093203" cy="111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Рисунок 5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64" y="4502268"/>
            <a:ext cx="227614" cy="2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5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80" y="4514340"/>
            <a:ext cx="227614" cy="2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Рисунок 5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74" y="4514340"/>
            <a:ext cx="227614" cy="2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Рисунок 5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64" y="6502677"/>
            <a:ext cx="227614" cy="2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Стрелка вправо 46"/>
          <p:cNvSpPr/>
          <p:nvPr/>
        </p:nvSpPr>
        <p:spPr>
          <a:xfrm rot="18886065" flipH="1">
            <a:off x="744060" y="2666689"/>
            <a:ext cx="2036465" cy="215245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u="sng" dirty="0"/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05" y="1677311"/>
            <a:ext cx="1126783" cy="10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9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1366739" y="2335567"/>
            <a:ext cx="4491145" cy="3887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ПОЛЬЗОВАТЕЛИ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427216" y="5778645"/>
            <a:ext cx="4430668" cy="7127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366739" y="4871533"/>
            <a:ext cx="4491145" cy="7127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306263" y="3964422"/>
            <a:ext cx="4551621" cy="712730"/>
          </a:xfrm>
          <a:prstGeom prst="rect">
            <a:avLst/>
          </a:prstGeom>
          <a:solidFill>
            <a:srgbClr val="F2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281020" y="3039282"/>
            <a:ext cx="4576863" cy="7127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 dirty="0"/>
          </a:p>
        </p:txBody>
      </p:sp>
      <p:sp>
        <p:nvSpPr>
          <p:cNvPr id="61" name="Развернутая стрелка 60"/>
          <p:cNvSpPr/>
          <p:nvPr/>
        </p:nvSpPr>
        <p:spPr>
          <a:xfrm rot="5400000">
            <a:off x="5616966" y="5256259"/>
            <a:ext cx="1065434" cy="1440855"/>
          </a:xfrm>
          <a:prstGeom prst="uturnArrow">
            <a:avLst>
              <a:gd name="adj1" fmla="val 12724"/>
              <a:gd name="adj2" fmla="val 17376"/>
              <a:gd name="adj3" fmla="val 19272"/>
              <a:gd name="adj4" fmla="val 23810"/>
              <a:gd name="adj5" fmla="val 62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 dirty="0"/>
          </a:p>
        </p:txBody>
      </p:sp>
      <p:sp>
        <p:nvSpPr>
          <p:cNvPr id="60" name="Развернутая стрелка 59"/>
          <p:cNvSpPr/>
          <p:nvPr/>
        </p:nvSpPr>
        <p:spPr>
          <a:xfrm rot="5400000">
            <a:off x="5575757" y="4048623"/>
            <a:ext cx="1101492" cy="1451439"/>
          </a:xfrm>
          <a:prstGeom prst="uturnArrow">
            <a:avLst>
              <a:gd name="adj1" fmla="val 12724"/>
              <a:gd name="adj2" fmla="val 18475"/>
              <a:gd name="adj3" fmla="val 19272"/>
              <a:gd name="adj4" fmla="val 23810"/>
              <a:gd name="adj5" fmla="val 62724"/>
            </a:avLst>
          </a:prstGeom>
          <a:solidFill>
            <a:srgbClr val="F2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 dirty="0"/>
          </a:p>
        </p:txBody>
      </p:sp>
      <p:sp>
        <p:nvSpPr>
          <p:cNvPr id="58" name="Развернутая стрелка 57"/>
          <p:cNvSpPr/>
          <p:nvPr/>
        </p:nvSpPr>
        <p:spPr>
          <a:xfrm rot="5400000">
            <a:off x="5476029" y="2782608"/>
            <a:ext cx="1119521" cy="1632869"/>
          </a:xfrm>
          <a:prstGeom prst="uturnArrow">
            <a:avLst>
              <a:gd name="adj1" fmla="val 12724"/>
              <a:gd name="adj2" fmla="val 17742"/>
              <a:gd name="adj3" fmla="val 18540"/>
              <a:gd name="adj4" fmla="val 23810"/>
              <a:gd name="adj5" fmla="val 5550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849270" y="2639814"/>
            <a:ext cx="846673" cy="142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676" tIns="39838" rIns="79676" bIns="39838">
            <a:spAutoFit/>
          </a:bodyPr>
          <a:lstStyle/>
          <a:p>
            <a:pPr algn="ctr"/>
            <a:r>
              <a:rPr lang="ru-RU" sz="8400" b="1" dirty="0">
                <a:solidFill>
                  <a:srgbClr val="FFC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48" name="TextBox 3"/>
          <p:cNvSpPr txBox="1">
            <a:spLocks noChangeArrowheads="1"/>
          </p:cNvSpPr>
          <p:nvPr/>
        </p:nvSpPr>
        <p:spPr bwMode="auto">
          <a:xfrm>
            <a:off x="850499" y="3564499"/>
            <a:ext cx="846673" cy="142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676" tIns="39838" rIns="79676" bIns="39838">
            <a:spAutoFit/>
          </a:bodyPr>
          <a:lstStyle/>
          <a:p>
            <a:pPr algn="ctr"/>
            <a:r>
              <a:rPr lang="ru-RU" sz="8400" b="1" dirty="0">
                <a:solidFill>
                  <a:srgbClr val="FF9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49" name="TextBox 3"/>
          <p:cNvSpPr txBox="1">
            <a:spLocks noChangeArrowheads="1"/>
          </p:cNvSpPr>
          <p:nvPr/>
        </p:nvSpPr>
        <p:spPr bwMode="auto">
          <a:xfrm>
            <a:off x="850499" y="4510486"/>
            <a:ext cx="846673" cy="142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676" tIns="39838" rIns="79676" bIns="39838">
            <a:spAutoFit/>
          </a:bodyPr>
          <a:lstStyle/>
          <a:p>
            <a:pPr algn="ctr"/>
            <a:r>
              <a:rPr lang="ru-RU" sz="8400" b="1" dirty="0">
                <a:solidFill>
                  <a:srgbClr val="F24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52" name="TextBox 3"/>
          <p:cNvSpPr txBox="1">
            <a:spLocks noChangeArrowheads="1"/>
          </p:cNvSpPr>
          <p:nvPr/>
        </p:nvSpPr>
        <p:spPr bwMode="auto">
          <a:xfrm flipH="1">
            <a:off x="1669122" y="4036926"/>
            <a:ext cx="4188762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28" tIns="45714" rIns="91428" bIns="45714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2-я линия поддержки: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Техническая поддержка Системы АХД</a:t>
            </a:r>
            <a:endParaRPr 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TextBox 3"/>
          <p:cNvSpPr txBox="1">
            <a:spLocks noChangeArrowheads="1"/>
          </p:cNvSpPr>
          <p:nvPr/>
        </p:nvSpPr>
        <p:spPr bwMode="auto">
          <a:xfrm flipH="1">
            <a:off x="1669122" y="4909283"/>
            <a:ext cx="426020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28" tIns="45714" rIns="91428" bIns="45714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3-я линия поддержки:</a:t>
            </a:r>
          </a:p>
          <a:p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Техническая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поддержка Разработчика</a:t>
            </a:r>
            <a:endParaRPr 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3"/>
          <p:cNvSpPr txBox="1">
            <a:spLocks noChangeArrowheads="1"/>
          </p:cNvSpPr>
          <p:nvPr/>
        </p:nvSpPr>
        <p:spPr bwMode="auto">
          <a:xfrm flipH="1">
            <a:off x="1669122" y="5733256"/>
            <a:ext cx="3810027" cy="73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28" tIns="45714" rIns="91428" bIns="45714">
            <a:spAutoFit/>
          </a:bodyPr>
          <a:lstStyle/>
          <a:p>
            <a:endParaRPr 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Выпуск обновлений</a:t>
            </a:r>
          </a:p>
          <a:p>
            <a:endParaRPr 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2" name="AutoShape 8" descr="data:image/jpeg;base64,/9j/4AAQSkZJRgABAQAAAQABAAD/2wBDAAkGBwgHBgkIBwgKCgkLDRYPDQwMDRsUFRAWIB0iIiAdHx8kKDQsJCYxJx8fLT0tMTU3Ojo6Iys/RD84QzQ5Ojf/2wBDAQoKCg0MDRoPDxo3JR8lNzc3Nzc3Nzc3Nzc3Nzc3Nzc3Nzc3Nzc3Nzc3Nzc3Nzc3Nzc3Nzc3Nzc3Nzc3Nzc3Nzf/wAARCAApAI8DASIAAhEBAxEB/8QAHAAAAgMBAQEBAAAAAAAAAAAAAAcEBQYCAQMI/8QAOhAAAgEDAgQDBQMMAwEAAAAAAQIDBAURAAYHEiExE0FRFSJhcYFSkaEUFhckMjQ1QnSxssEjNnJz/8QAFwEBAQEBAAAAAAAAAAAAAAAAAAECA//EAB0RAAMBAQEBAAMAAAAAAAAAAAABEQIhMRJBUWH/2gAMAwEAAhEDEQA/APeEjMd6EFif+CXufiNO53WNGd2CqoySTgAaRXC6rp6LdzT1k8UEQgly8rhQOo8zrQ8QuIFPV0closMhl8b3ZqhQQOX7K+ufXXXeW9GMuIY1FfLVXziCiuNLPMQSEilDHA+A15XX202+cwVtxpYJgAeSSUKcHscayPCrastmo5LncYzHV1SgJGw6xx9+voTqNvO2bPul4esum4BBPyLGY4pFbGM+gPXrrPyrC1w3FJfLTWOEpLlRzOeypOpJ+mdTpZEiieWVgkaAszMcAAdydIq8bf2stJJNZNzJJURqWEM6kc+PIHAwdXmwtx1lw25fLVXSvN+T0MkkLucsF5SCpPn5Y1XjlQWhm0F4ttykaOgr6apdV5mWKQMQPXpqa7KilnICqMknyGk3wQ/jdf8A0o/yGm5cv4dVf/F/8TrOsxwqdR8KK92q4TeDQ3GlqJcc3JFKGOPXA19LhdKC2hDcKyCmEhIQyuF5sd8Z0muDv/bm/ppP7jW/3/Sbduq00N8vCUbU7Myosi8xyB3HU+Wq8pahE6qXsO5LJO4SK70LMewFQuT+OrRSGAKkEHsRpJ1W3NkyRMtFuopN/KZUJXPx6DXfDC/1lu3GllkqfHop2aMANzKrDOGT4HH46rxyofRHVm/S6RzHHtTtn46eWkTJLHDxZeWZ1jjW6ZZ3OABnuTrbbz4jUFBRyUtknSqrnBUSJ1SL458z6Aauk3IROGuW/wBoeqFIlzpGqC/hiITAtzZxjHrqVW11JQReLW1MMEf2pXCj8dKzhZtmZZ33JdI2WONWamDjq7EdX+WM49c51n6CCu4ibudauqaOMhpM9xFED0VR9R/fU+FfS/TG+m8Nuu/It5o8/GUAffq5hminiWWCRJI2GVdGBB+RGl/NwkszQFYaytSXHR2ZWGfljWJ2ze67ZW5aignkMlMkjxTxA+6xAOGHoe30Onyn4K16Vm0rANy3x7eag0+Y3cOF5uoPbH11aVtqvXDu7Q1pipqmInEczRhkb4deqt8tXvDXbV6te6/yq4W6aCDwZF8RyuMnGOx0yNyWmK92Srt8qg+LGeQn+Vx+yfv1rW45+DKzwxu691LeOG8twtrtC8siQzoG96Mk+8uf9+YOs3w+2FSbhtzXG41MqxeKUWKHAJxjJJPz13tXaN8aG42a6UE9NR10QKznlKxSocqcA9j1GuKCg35s15YLfSvNTs3MRGgmjY+oHcHTxRMf1mnuvDLbtPbamojNYjQwu4PjDGQCevTWM4ZqW/OAKMk2qXGrG4VnEPcdO1BJb5oYJejhYPBDD0LMc41tOH2zfzaoZ2rWSWsqgBKF6qi/ZHr8dSxdZZXwxHBKRFv1YjMAz0nug+eGGdNu8SJDaaySVgqLA5JPl7p0qb9sG+WK7m5bWLyxBy8YiYCSLPlg/tDXNZBv/clI9NdA1LRIpaVpEWJWAGeoHU9u3bTSWnaE4oU3DaaSnu1wqITiSO3Tuh9CBka82HtgbvuNSa6rkSOJRJKy9XkZj6n5HrqVwkgWp3NPDIMxyUciPj0OBqa20927OuklVt8NUwnKh4gG5k9HQ/61tvrREuGu/RXtzkx+u5+14wz/AG0vdtUkVDxMp6OmLNDBWsiFjkkDPfV7LuDiPWRmCO2ywlhgvHScpHyLHA1bcO9h1druHti9lRVAHwoQ3MVJ7sx9e/36zWk6y+vhhrxb1uvEirt7SGMVFwMZcDJXJ741Mv8Asy7bOljulO0NZSxMD4hiDBPTnQ5GPjq4G2b3+kv2l7Nm/IvaPi+Nlccme/fOmxUwRVVNJTzoHilQo6kdCCMEaPcgWaZXaO7It0WGq5kWGtp4iJol7HIOGX4H8NYLgwwG6ZwTgmjbA9feXUza23Nwba3l4kdunktxkaB5ARhoiejd/Lofprq9bCv1kvTXParl05y8ao4WSLPdcHow/wBacVX7HfRva/O27yH3vdSnX9abt8tax7pxNnQwCjnQkY51p0U/fnGpuyOHVVBcPam5CpccxWn5ucszAgs5+p+upmZ62H0aGjRo1yNho0aNAGjRo0BV7nub2aw1tyijWR6ePnCMcA9RpTX7iRdb/RtbaCiWnE45H8ImSRx6Dp0zpyXL9wqP/B1jti/v9RreYlYZdPjwr2lU2SCa43KPwqqoUIkR7xp36/EnHTyxpgaNGst10qUDRo0ahQ0aNGgDRo0aANGjRoD/2Q=="/>
          <p:cNvSpPr>
            <a:spLocks noChangeAspect="1" noChangeArrowheads="1"/>
          </p:cNvSpPr>
          <p:nvPr/>
        </p:nvSpPr>
        <p:spPr bwMode="auto">
          <a:xfrm>
            <a:off x="53756" y="71414"/>
            <a:ext cx="258032" cy="276452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data:image/jpeg;base64,/9j/4AAQSkZJRgABAQAAAQABAAD/2wBDAAkGBwgHBgkIBwgKCgkLDRYPDQwMDRsUFRAWIB0iIiAdHx8kKDQsJCYxJx8fLT0tMTU3Ojo6Iys/RD84QzQ5Ojf/2wBDAQoKCg0MDRoPDxo3JR8lNzc3Nzc3Nzc3Nzc3Nzc3Nzc3Nzc3Nzc3Nzc3Nzc3Nzc3Nzc3Nzc3Nzc3Nzc3Nzc3Nzf/wAARCAApAI8DASIAAhEBAxEB/8QAHAAAAgMBAQEBAAAAAAAAAAAAAAcEBQYCAQMI/8QAOhAAAgEDAgQDBQMMAwEAAAAAAQIDBAURAAYHEiExE0FRFSJhcYFSkaEUFhckMjQ1QnSxssEjNnJz/8QAFwEBAQEBAAAAAAAAAAAAAAAAAAECA//EAB0RAAMBAQEBAAMAAAAAAAAAAAABEQIhMRJBUWH/2gAMAwEAAhEDEQA/APeEjMd6EFif+CXufiNO53WNGd2CqoySTgAaRXC6rp6LdzT1k8UEQgly8rhQOo8zrQ8QuIFPV0closMhl8b3ZqhQQOX7K+ufXXXeW9GMuIY1FfLVXziCiuNLPMQSEilDHA+A15XX202+cwVtxpYJgAeSSUKcHscayPCrastmo5LncYzHV1SgJGw6xx9+voTqNvO2bPul4esum4BBPyLGY4pFbGM+gPXrrPyrC1w3FJfLTWOEpLlRzOeypOpJ+mdTpZEiieWVgkaAszMcAAdydIq8bf2stJJNZNzJJURqWEM6kc+PIHAwdXmwtx1lw25fLVXSvN+T0MkkLucsF5SCpPn5Y1XjlQWhm0F4ttykaOgr6apdV5mWKQMQPXpqa7KilnICqMknyGk3wQ/jdf8A0o/yGm5cv4dVf/F/8TrOsxwqdR8KK92q4TeDQ3GlqJcc3JFKGOPXA19LhdKC2hDcKyCmEhIQyuF5sd8Z0muDv/bm/ppP7jW/3/Sbduq00N8vCUbU7Myosi8xyB3HU+Wq8pahE6qXsO5LJO4SK70LMewFQuT+OrRSGAKkEHsRpJ1W3NkyRMtFuopN/KZUJXPx6DXfDC/1lu3GllkqfHop2aMANzKrDOGT4HH46rxyofRHVm/S6RzHHtTtn46eWkTJLHDxZeWZ1jjW6ZZ3OABnuTrbbz4jUFBRyUtknSqrnBUSJ1SL458z6Aauk3IROGuW/wBoeqFIlzpGqC/hiITAtzZxjHrqVW11JQReLW1MMEf2pXCj8dKzhZtmZZ33JdI2WONWamDjq7EdX+WM49c51n6CCu4ibudauqaOMhpM9xFED0VR9R/fU+FfS/TG+m8Nuu/It5o8/GUAffq5hminiWWCRJI2GVdGBB+RGl/NwkszQFYaytSXHR2ZWGfljWJ2ze67ZW5aignkMlMkjxTxA+6xAOGHoe30Onyn4K16Vm0rANy3x7eag0+Y3cOF5uoPbH11aVtqvXDu7Q1pipqmInEczRhkb4deqt8tXvDXbV6te6/yq4W6aCDwZF8RyuMnGOx0yNyWmK92Srt8qg+LGeQn+Vx+yfv1rW45+DKzwxu691LeOG8twtrtC8siQzoG96Mk+8uf9+YOs3w+2FSbhtzXG41MqxeKUWKHAJxjJJPz13tXaN8aG42a6UE9NR10QKznlKxSocqcA9j1GuKCg35s15YLfSvNTs3MRGgmjY+oHcHTxRMf1mnuvDLbtPbamojNYjQwu4PjDGQCevTWM4ZqW/OAKMk2qXGrG4VnEPcdO1BJb5oYJejhYPBDD0LMc41tOH2zfzaoZ2rWSWsqgBKF6qi/ZHr8dSxdZZXwxHBKRFv1YjMAz0nug+eGGdNu8SJDaaySVgqLA5JPl7p0qb9sG+WK7m5bWLyxBy8YiYCSLPlg/tDXNZBv/clI9NdA1LRIpaVpEWJWAGeoHU9u3bTSWnaE4oU3DaaSnu1wqITiSO3Tuh9CBka82HtgbvuNSa6rkSOJRJKy9XkZj6n5HrqVwkgWp3NPDIMxyUciPj0OBqa20927OuklVt8NUwnKh4gG5k9HQ/61tvrREuGu/RXtzkx+u5+14wz/AG0vdtUkVDxMp6OmLNDBWsiFjkkDPfV7LuDiPWRmCO2ywlhgvHScpHyLHA1bcO9h1druHti9lRVAHwoQ3MVJ7sx9e/36zWk6y+vhhrxb1uvEirt7SGMVFwMZcDJXJ741Mv8Asy7bOljulO0NZSxMD4hiDBPTnQ5GPjq4G2b3+kv2l7Nm/IvaPi+Nlccme/fOmxUwRVVNJTzoHilQo6kdCCMEaPcgWaZXaO7It0WGq5kWGtp4iJol7HIOGX4H8NYLgwwG6ZwTgmjbA9feXUza23Nwba3l4kdunktxkaB5ARhoiejd/Lofprq9bCv1kvTXParl05y8ao4WSLPdcHow/wBacVX7HfRva/O27yH3vdSnX9abt8tax7pxNnQwCjnQkY51p0U/fnGpuyOHVVBcPam5CpccxWn5ucszAgs5+p+upmZ62H0aGjRo1yNho0aNAGjRo0BV7nub2aw1tyijWR6ePnCMcA9RpTX7iRdb/RtbaCiWnE45H8ImSRx6Dp0zpyXL9wqP/B1jti/v9RreYlYZdPjwr2lU2SCa43KPwqqoUIkR7xp36/EnHTyxpgaNGst10qUDRo0ahQ0aNGgDRo0aANGjRoD/2Q=="/>
          <p:cNvSpPr>
            <a:spLocks noChangeAspect="1" noChangeArrowheads="1"/>
          </p:cNvSpPr>
          <p:nvPr/>
        </p:nvSpPr>
        <p:spPr bwMode="auto">
          <a:xfrm>
            <a:off x="53756" y="71414"/>
            <a:ext cx="258032" cy="276452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858016" y="3834835"/>
            <a:ext cx="2285984" cy="511345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Журнал регистрации обращений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58016" y="6275241"/>
            <a:ext cx="2285984" cy="511345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just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</a:t>
            </a:r>
          </a:p>
          <a:p>
            <a:pPr algn="just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задачами</a:t>
            </a:r>
          </a:p>
        </p:txBody>
      </p:sp>
      <p:pic>
        <p:nvPicPr>
          <p:cNvPr id="63" name="Рисунок 62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9599" y="1493250"/>
            <a:ext cx="3689073" cy="797034"/>
          </a:xfrm>
          <a:prstGeom prst="rect">
            <a:avLst/>
          </a:prstGeom>
        </p:spPr>
      </p:pic>
      <p:sp>
        <p:nvSpPr>
          <p:cNvPr id="51" name="TextBox 3"/>
          <p:cNvSpPr txBox="1">
            <a:spLocks noChangeArrowheads="1"/>
          </p:cNvSpPr>
          <p:nvPr/>
        </p:nvSpPr>
        <p:spPr bwMode="auto">
          <a:xfrm>
            <a:off x="814037" y="5425941"/>
            <a:ext cx="846673" cy="142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676" tIns="39838" rIns="79676" bIns="39838">
            <a:spAutoFit/>
          </a:bodyPr>
          <a:lstStyle/>
          <a:p>
            <a:pPr algn="ctr"/>
            <a:r>
              <a:rPr lang="ru-RU" sz="8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74" name="Развернутая стрелка 73"/>
          <p:cNvSpPr/>
          <p:nvPr/>
        </p:nvSpPr>
        <p:spPr>
          <a:xfrm rot="5400000" flipV="1">
            <a:off x="412739" y="2590130"/>
            <a:ext cx="1016978" cy="1044228"/>
          </a:xfrm>
          <a:prstGeom prst="uturnArrow">
            <a:avLst>
              <a:gd name="adj1" fmla="val 12724"/>
              <a:gd name="adj2" fmla="val 17742"/>
              <a:gd name="adj3" fmla="val 18540"/>
              <a:gd name="adj4" fmla="val 23810"/>
              <a:gd name="adj5" fmla="val 5550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Прямоугольный треугольник 74"/>
          <p:cNvSpPr/>
          <p:nvPr/>
        </p:nvSpPr>
        <p:spPr>
          <a:xfrm flipH="1">
            <a:off x="2071669" y="5769630"/>
            <a:ext cx="3786214" cy="722331"/>
          </a:xfrm>
          <a:prstGeom prst="rtTriangle">
            <a:avLst/>
          </a:prstGeom>
          <a:solidFill>
            <a:srgbClr val="FFFFFF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/>
          </a:p>
        </p:txBody>
      </p:sp>
      <p:sp>
        <p:nvSpPr>
          <p:cNvPr id="76" name="Прямоугольный треугольник 75"/>
          <p:cNvSpPr/>
          <p:nvPr/>
        </p:nvSpPr>
        <p:spPr>
          <a:xfrm flipH="1">
            <a:off x="1928794" y="4857761"/>
            <a:ext cx="3929090" cy="785818"/>
          </a:xfrm>
          <a:prstGeom prst="rtTriangle">
            <a:avLst/>
          </a:prstGeom>
          <a:solidFill>
            <a:srgbClr val="FFFFFF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/>
          </a:p>
        </p:txBody>
      </p:sp>
      <p:sp>
        <p:nvSpPr>
          <p:cNvPr id="77" name="Прямоугольный треугольник 76"/>
          <p:cNvSpPr/>
          <p:nvPr/>
        </p:nvSpPr>
        <p:spPr>
          <a:xfrm flipH="1">
            <a:off x="2144522" y="3957100"/>
            <a:ext cx="3713362" cy="722331"/>
          </a:xfrm>
          <a:prstGeom prst="rtTriangle">
            <a:avLst/>
          </a:prstGeom>
          <a:solidFill>
            <a:srgbClr val="FFFFFF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/>
          </a:p>
        </p:txBody>
      </p:sp>
      <p:sp>
        <p:nvSpPr>
          <p:cNvPr id="78" name="Прямоугольный треугольник 77"/>
          <p:cNvSpPr/>
          <p:nvPr/>
        </p:nvSpPr>
        <p:spPr>
          <a:xfrm flipH="1">
            <a:off x="2109913" y="3030268"/>
            <a:ext cx="3747971" cy="722331"/>
          </a:xfrm>
          <a:prstGeom prst="rtTriangle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/>
          </a:p>
        </p:txBody>
      </p:sp>
      <p:sp>
        <p:nvSpPr>
          <p:cNvPr id="46" name="TextBox 3"/>
          <p:cNvSpPr txBox="1">
            <a:spLocks noChangeArrowheads="1"/>
          </p:cNvSpPr>
          <p:nvPr/>
        </p:nvSpPr>
        <p:spPr bwMode="auto">
          <a:xfrm flipH="1">
            <a:off x="1688758" y="3116571"/>
            <a:ext cx="3971821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28" tIns="45714" rIns="91428" bIns="45714"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1-я линия поддержки:</a:t>
            </a:r>
          </a:p>
          <a:p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Технический специалист ЛПУ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0" y="966804"/>
            <a:ext cx="9144000" cy="449790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Структура технической поддержки моделей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Прямоугольник 41"/>
          <p:cNvSpPr/>
          <p:nvPr/>
        </p:nvSpPr>
        <p:spPr>
          <a:xfrm>
            <a:off x="6858016" y="5133362"/>
            <a:ext cx="2351753" cy="295902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Сервис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Help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Desk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5" name="Прямоугольник 344"/>
          <p:cNvSpPr/>
          <p:nvPr/>
        </p:nvSpPr>
        <p:spPr>
          <a:xfrm>
            <a:off x="0" y="966804"/>
            <a:ext cx="9144000" cy="449790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Давайте сделаем жизнь проще!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5681712"/>
            <a:ext cx="7000924" cy="819122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Защищенный канал связи </a:t>
            </a:r>
          </a:p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доступа в Систему АХД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0178" name="Picture 2" descr="http://xn--80aaucbwgifogtdt.xn--p1ai/upload/medialibrary/69f/69f38ba896e808d606bceabca8a15ce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46586" y="1500174"/>
            <a:ext cx="502574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sp>
        <p:nvSpPr>
          <p:cNvPr id="345" name="Прямоугольник 344"/>
          <p:cNvSpPr/>
          <p:nvPr/>
        </p:nvSpPr>
        <p:spPr>
          <a:xfrm>
            <a:off x="0" y="966804"/>
            <a:ext cx="9144000" cy="449790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Давайте сделаем жизнь проще!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5538836"/>
            <a:ext cx="7000924" cy="819122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Быстрый интернет для </a:t>
            </a:r>
          </a:p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комфортной работы сотрудников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8130" name="Picture 2" descr="http://www.dubaiwebdesigner.net/images/aboutus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1230" y="1676413"/>
            <a:ext cx="4991100" cy="375285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sp>
        <p:nvSpPr>
          <p:cNvPr id="345" name="Прямоугольник 344"/>
          <p:cNvSpPr/>
          <p:nvPr/>
        </p:nvSpPr>
        <p:spPr>
          <a:xfrm>
            <a:off x="0" y="966804"/>
            <a:ext cx="9144000" cy="449790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Давайте сделаем жизнь проще!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8920" name="Picture 8" descr="https://yt3.ggpht.com/-OoXDPSXmUxQ/AAAAAAAAAAI/AAAAAAAAAAA/--cqKVarqt4/s900-c-k-no/phot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214686"/>
            <a:ext cx="3643338" cy="3643338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1857372" y="1844824"/>
            <a:ext cx="5429256" cy="1373120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Удалённый доступ для ускорения решения вопросов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:\Tanya\WORK WORK\Презентация\Ахмеров_итоговое собрание\облож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31" y="3505387"/>
            <a:ext cx="3929063" cy="1000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42845" y="3600637"/>
            <a:ext cx="3714749" cy="83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СПАСИБО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ЗА ВНИМАНИЕ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0686" y="1857364"/>
            <a:ext cx="2123430" cy="153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75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с одним вырезанным углом 33"/>
          <p:cNvSpPr/>
          <p:nvPr/>
        </p:nvSpPr>
        <p:spPr>
          <a:xfrm>
            <a:off x="58028" y="5085184"/>
            <a:ext cx="1074401" cy="504056"/>
          </a:xfrm>
          <a:prstGeom prst="snip1Rect">
            <a:avLst/>
          </a:prstGeom>
          <a:solidFill>
            <a:srgbClr val="568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с одним вырезанным углом 32"/>
          <p:cNvSpPr/>
          <p:nvPr/>
        </p:nvSpPr>
        <p:spPr>
          <a:xfrm>
            <a:off x="56848" y="4437112"/>
            <a:ext cx="1074401" cy="500066"/>
          </a:xfrm>
          <a:prstGeom prst="snip1Rect">
            <a:avLst/>
          </a:prstGeom>
          <a:solidFill>
            <a:srgbClr val="0F8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с одним вырезанным углом 31"/>
          <p:cNvSpPr/>
          <p:nvPr/>
        </p:nvSpPr>
        <p:spPr>
          <a:xfrm>
            <a:off x="56848" y="3778581"/>
            <a:ext cx="1074401" cy="516641"/>
          </a:xfrm>
          <a:prstGeom prst="snip1Rect">
            <a:avLst/>
          </a:prstGeom>
          <a:solidFill>
            <a:srgbClr val="D0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5" name="Прямоугольник 344"/>
          <p:cNvSpPr/>
          <p:nvPr/>
        </p:nvSpPr>
        <p:spPr>
          <a:xfrm>
            <a:off x="0" y="1016410"/>
            <a:ext cx="9144000" cy="819122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Область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применения информационной системы «Бюджет – Питание»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модуль Питание)</a:t>
            </a:r>
            <a:endPara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sp>
        <p:nvSpPr>
          <p:cNvPr id="356" name="Скругленный прямоугольник 355"/>
          <p:cNvSpPr/>
          <p:nvPr/>
        </p:nvSpPr>
        <p:spPr>
          <a:xfrm>
            <a:off x="467202" y="3785774"/>
            <a:ext cx="720422" cy="507322"/>
          </a:xfrm>
          <a:prstGeom prst="roundRect">
            <a:avLst>
              <a:gd name="adj" fmla="val 540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7" name="Скругленный прямоугольник 356"/>
          <p:cNvSpPr/>
          <p:nvPr/>
        </p:nvSpPr>
        <p:spPr>
          <a:xfrm>
            <a:off x="458477" y="5040000"/>
            <a:ext cx="729147" cy="577027"/>
          </a:xfrm>
          <a:prstGeom prst="roundRect">
            <a:avLst>
              <a:gd name="adj" fmla="val 540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62" name="Скругленный прямоугольник 361"/>
          <p:cNvSpPr/>
          <p:nvPr/>
        </p:nvSpPr>
        <p:spPr>
          <a:xfrm>
            <a:off x="458477" y="4422492"/>
            <a:ext cx="729147" cy="505019"/>
          </a:xfrm>
          <a:prstGeom prst="roundRect">
            <a:avLst>
              <a:gd name="adj" fmla="val 540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ru-RU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3" name="Объект 2"/>
          <p:cNvSpPr txBox="1">
            <a:spLocks/>
          </p:cNvSpPr>
          <p:nvPr/>
        </p:nvSpPr>
        <p:spPr>
          <a:xfrm>
            <a:off x="1178504" y="3717032"/>
            <a:ext cx="7965496" cy="500068"/>
          </a:xfrm>
          <a:prstGeom prst="rect">
            <a:avLst/>
          </a:prstGeom>
        </p:spPr>
        <p:txBody>
          <a:bodyPr vert="horz" lIns="104927" tIns="52464" rIns="104927" bIns="52464" rtlCol="0">
            <a:noAutofit/>
          </a:bodyPr>
          <a:lstStyle/>
          <a:p>
            <a:pPr marL="0" lvl="1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ru-RU" dirty="0">
                <a:latin typeface="Tahoma" pitchFamily="34" charset="0"/>
                <a:cs typeface="Arial" pitchFamily="34" charset="0"/>
              </a:rPr>
              <a:t>О</a:t>
            </a:r>
            <a:r>
              <a:rPr lang="ru-RU" dirty="0" smtClean="0">
                <a:latin typeface="Tahoma" pitchFamily="34" charset="0"/>
                <a:cs typeface="Arial" pitchFamily="34" charset="0"/>
              </a:rPr>
              <a:t>беспечение </a:t>
            </a:r>
            <a:r>
              <a:rPr lang="ru-RU" dirty="0">
                <a:latin typeface="Tahoma" pitchFamily="34" charset="0"/>
                <a:cs typeface="Arial" pitchFamily="34" charset="0"/>
              </a:rPr>
              <a:t>«прозрачности» и повышение эффективности финансово-хозяйственной </a:t>
            </a:r>
            <a:r>
              <a:rPr lang="ru-RU" dirty="0" smtClean="0">
                <a:latin typeface="Tahoma" pitchFamily="34" charset="0"/>
                <a:cs typeface="Arial" pitchFamily="34" charset="0"/>
              </a:rPr>
              <a:t>деятельности учреждений и их подразделений.</a:t>
            </a:r>
          </a:p>
        </p:txBody>
      </p:sp>
      <p:sp>
        <p:nvSpPr>
          <p:cNvPr id="364" name="Объект 2"/>
          <p:cNvSpPr txBox="1">
            <a:spLocks/>
          </p:cNvSpPr>
          <p:nvPr/>
        </p:nvSpPr>
        <p:spPr>
          <a:xfrm>
            <a:off x="1178504" y="4511970"/>
            <a:ext cx="7965496" cy="357190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marL="342900" lvl="1" indent="-34290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ru-RU" dirty="0">
                <a:latin typeface="Tahoma" pitchFamily="34" charset="0"/>
                <a:cs typeface="Arial" pitchFamily="34" charset="0"/>
              </a:rPr>
              <a:t>А</a:t>
            </a:r>
            <a:r>
              <a:rPr lang="ru-RU" dirty="0" smtClean="0">
                <a:latin typeface="Tahoma" pitchFamily="34" charset="0"/>
                <a:cs typeface="Arial" pitchFamily="34" charset="0"/>
              </a:rPr>
              <a:t>втоматизация </a:t>
            </a:r>
            <a:r>
              <a:rPr lang="ru-RU" dirty="0">
                <a:latin typeface="Tahoma" pitchFamily="34" charset="0"/>
                <a:cs typeface="Arial" pitchFamily="34" charset="0"/>
              </a:rPr>
              <a:t>учета </a:t>
            </a:r>
            <a:r>
              <a:rPr lang="ru-RU" dirty="0" smtClean="0">
                <a:latin typeface="Tahoma" pitchFamily="34" charset="0"/>
                <a:cs typeface="Arial" pitchFamily="34" charset="0"/>
              </a:rPr>
              <a:t>питания </a:t>
            </a:r>
            <a:r>
              <a:rPr lang="ru-RU" dirty="0">
                <a:latin typeface="Tahoma" pitchFamily="34" charset="0"/>
                <a:cs typeface="Arial" pitchFamily="34" charset="0"/>
              </a:rPr>
              <a:t>в бюджетных </a:t>
            </a:r>
            <a:r>
              <a:rPr lang="ru-RU" dirty="0" smtClean="0">
                <a:latin typeface="Tahoma" pitchFamily="34" charset="0"/>
                <a:cs typeface="Arial" pitchFamily="34" charset="0"/>
              </a:rPr>
              <a:t>учреждениях.</a:t>
            </a:r>
          </a:p>
        </p:txBody>
      </p:sp>
      <p:sp>
        <p:nvSpPr>
          <p:cNvPr id="365" name="Объект 2"/>
          <p:cNvSpPr txBox="1">
            <a:spLocks/>
          </p:cNvSpPr>
          <p:nvPr/>
        </p:nvSpPr>
        <p:spPr>
          <a:xfrm>
            <a:off x="1178503" y="5137418"/>
            <a:ext cx="7643834" cy="523830"/>
          </a:xfrm>
          <a:prstGeom prst="rect">
            <a:avLst/>
          </a:prstGeom>
        </p:spPr>
        <p:txBody>
          <a:bodyPr vert="horz" lIns="104927" tIns="52464" rIns="104927" bIns="52464" rtlCol="0">
            <a:noAutofit/>
          </a:bodyPr>
          <a:lstStyle/>
          <a:p>
            <a:pPr marL="0" lvl="1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ru-RU" dirty="0" smtClean="0">
                <a:latin typeface="Tahoma" pitchFamily="34" charset="0"/>
                <a:cs typeface="Arial" pitchFamily="34" charset="0"/>
              </a:rPr>
              <a:t>Автоматизация </a:t>
            </a:r>
            <a:r>
              <a:rPr lang="ru-RU" dirty="0">
                <a:latin typeface="Tahoma" pitchFamily="34" charset="0"/>
                <a:cs typeface="Arial" pitchFamily="34" charset="0"/>
              </a:rPr>
              <a:t>документооборота </a:t>
            </a:r>
            <a:r>
              <a:rPr lang="ru-RU" dirty="0" smtClean="0">
                <a:latin typeface="Tahoma" pitchFamily="34" charset="0"/>
                <a:cs typeface="Arial" pitchFamily="34" charset="0"/>
              </a:rPr>
              <a:t>в учреждениях.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0000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0" y="2348880"/>
            <a:ext cx="918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</a:rPr>
              <a:t>Модуль Питание предназначен </a:t>
            </a:r>
            <a:r>
              <a:rPr lang="ru-RU" dirty="0">
                <a:latin typeface="Tahoma" pitchFamily="34" charset="0"/>
              </a:rPr>
              <a:t>для учета питания в лечебно-профилактических учреждениях</a:t>
            </a:r>
            <a:r>
              <a:rPr lang="ru-RU" dirty="0" smtClean="0">
                <a:latin typeface="Tahoma" pitchFamily="34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3403100"/>
            <a:ext cx="9144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Цели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системы</a:t>
            </a:r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988840"/>
            <a:ext cx="9144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Назначение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системы</a:t>
            </a:r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5" name="Прямоугольник 344"/>
          <p:cNvSpPr/>
          <p:nvPr/>
        </p:nvSpPr>
        <p:spPr>
          <a:xfrm>
            <a:off x="0" y="1000108"/>
            <a:ext cx="9144000" cy="449790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Вход в модуль Питание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pic>
        <p:nvPicPr>
          <p:cNvPr id="2253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2469350"/>
            <a:ext cx="9144000" cy="347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0" y="1556792"/>
            <a:ext cx="918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ahoma" pitchFamily="34" charset="0"/>
              </a:rPr>
              <a:t>Вход в </a:t>
            </a:r>
            <a:r>
              <a:rPr lang="ru-RU" dirty="0" smtClean="0">
                <a:latin typeface="Tahoma" pitchFamily="34" charset="0"/>
              </a:rPr>
              <a:t>модули и переход между ними производится через всплывающее меню, расположенное в нижней части экрана.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5" name="Прямоугольник 344"/>
          <p:cNvSpPr/>
          <p:nvPr/>
        </p:nvSpPr>
        <p:spPr>
          <a:xfrm>
            <a:off x="0" y="1000108"/>
            <a:ext cx="9144000" cy="449790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Вход в модуль Питание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-36512" y="1628800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</a:rPr>
              <a:t>Так же вход может быть осуществлён путем перехода по «прямой ссылке»:</a:t>
            </a:r>
          </a:p>
          <a:p>
            <a:pPr algn="ctr"/>
            <a:r>
              <a:rPr lang="en-US" dirty="0" smtClean="0">
                <a:latin typeface="Tahoma" pitchFamily="34" charset="0"/>
                <a:hlinkClick r:id="rId5"/>
              </a:rPr>
              <a:t>http</a:t>
            </a:r>
            <a:r>
              <a:rPr lang="en-US" dirty="0">
                <a:latin typeface="Tahoma" pitchFamily="34" charset="0"/>
                <a:hlinkClick r:id="rId5"/>
              </a:rPr>
              <a:t>://</a:t>
            </a:r>
            <a:r>
              <a:rPr lang="en-US" dirty="0" smtClean="0">
                <a:latin typeface="Tahoma" pitchFamily="34" charset="0"/>
                <a:hlinkClick r:id="rId5"/>
              </a:rPr>
              <a:t>172.153.153.6</a:t>
            </a:r>
            <a:r>
              <a:rPr lang="ru-RU" dirty="0" smtClean="0">
                <a:latin typeface="Tahoma" pitchFamily="34" charset="0"/>
                <a:hlinkClick r:id="rId5"/>
              </a:rPr>
              <a:t>1</a:t>
            </a:r>
            <a:r>
              <a:rPr lang="en-US" dirty="0" smtClean="0">
                <a:latin typeface="Tahoma" pitchFamily="34" charset="0"/>
                <a:hlinkClick r:id="rId5"/>
              </a:rPr>
              <a:t>/#food</a:t>
            </a:r>
            <a:endParaRPr lang="ru-RU" dirty="0" smtClean="0">
              <a:latin typeface="Tahoma" pitchFamily="34" charset="0"/>
            </a:endParaRPr>
          </a:p>
          <a:p>
            <a:pPr algn="ctr"/>
            <a:endParaRPr lang="ru-RU" dirty="0" smtClean="0">
              <a:latin typeface="Tahoma" pitchFamily="34" charset="0"/>
            </a:endParaRPr>
          </a:p>
          <a:p>
            <a:pPr algn="ctr"/>
            <a:r>
              <a:rPr lang="ru-RU" dirty="0" smtClean="0">
                <a:latin typeface="Tahoma" pitchFamily="34" charset="0"/>
              </a:rPr>
              <a:t>В этом случае может потребоваться авторизация, нужно ввести логин и пароль.</a:t>
            </a:r>
          </a:p>
        </p:txBody>
      </p:sp>
      <p:pic>
        <p:nvPicPr>
          <p:cNvPr id="3074" name="Рисунок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3"/>
            <a:ext cx="4896544" cy="358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96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5" name="Прямоугольник 344"/>
          <p:cNvSpPr/>
          <p:nvPr/>
        </p:nvSpPr>
        <p:spPr>
          <a:xfrm>
            <a:off x="0" y="1000108"/>
            <a:ext cx="9144000" cy="819122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Предварительная настройка сервиса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бухгалтерского учета </a:t>
            </a:r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1918573"/>
            <a:ext cx="918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</a:rPr>
              <a:t>Перед началом работы в модуле Питание требуется произвести настройку номенклатуры в справочнике </a:t>
            </a:r>
            <a:r>
              <a:rPr lang="ru-RU" dirty="0">
                <a:latin typeface="Tahoma" pitchFamily="34" charset="0"/>
              </a:rPr>
              <a:t>«Номенклатура</a:t>
            </a:r>
            <a:r>
              <a:rPr lang="ru-RU" dirty="0" smtClean="0">
                <a:latin typeface="Tahoma" pitchFamily="34" charset="0"/>
              </a:rPr>
              <a:t>».</a:t>
            </a:r>
          </a:p>
        </p:txBody>
      </p:sp>
      <p:sp>
        <p:nvSpPr>
          <p:cNvPr id="2" name="AutoShape 2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71" y="2564904"/>
            <a:ext cx="5712569" cy="400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50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5" name="Прямоугольник 344"/>
          <p:cNvSpPr/>
          <p:nvPr/>
        </p:nvSpPr>
        <p:spPr>
          <a:xfrm>
            <a:off x="0" y="1000108"/>
            <a:ext cx="9144000" cy="819122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Предварительная настройка сервиса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бухгалтерского учета </a:t>
            </a:r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sp>
        <p:nvSpPr>
          <p:cNvPr id="2" name="AutoShape 2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19229"/>
            <a:ext cx="7244984" cy="416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5949280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</a:rPr>
              <a:t>Необходимо присвоить </a:t>
            </a:r>
            <a:r>
              <a:rPr lang="ru-RU" dirty="0">
                <a:latin typeface="Tahoma" pitchFamily="34" charset="0"/>
              </a:rPr>
              <a:t>соответствующие </a:t>
            </a:r>
            <a:r>
              <a:rPr lang="ru-RU" b="1" dirty="0">
                <a:latin typeface="Tahoma" pitchFamily="34" charset="0"/>
              </a:rPr>
              <a:t>категории</a:t>
            </a:r>
            <a:r>
              <a:rPr lang="ru-RU" dirty="0">
                <a:latin typeface="Tahoma" pitchFamily="34" charset="0"/>
              </a:rPr>
              <a:t> всем имеющим отношение к </a:t>
            </a:r>
            <a:r>
              <a:rPr lang="ru-RU" dirty="0" smtClean="0">
                <a:latin typeface="Tahoma" pitchFamily="34" charset="0"/>
              </a:rPr>
              <a:t>питанию (Продукты питания) позициям, </a:t>
            </a:r>
            <a:r>
              <a:rPr lang="ru-RU" dirty="0">
                <a:latin typeface="Tahoma" pitchFamily="34" charset="0"/>
              </a:rPr>
              <a:t>после этого они станут доступны </a:t>
            </a:r>
            <a:r>
              <a:rPr lang="ru-RU" dirty="0" smtClean="0">
                <a:latin typeface="Tahoma" pitchFamily="34" charset="0"/>
              </a:rPr>
              <a:t>для работы в модуле.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91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5" name="Прямоугольник 344"/>
          <p:cNvSpPr/>
          <p:nvPr/>
        </p:nvSpPr>
        <p:spPr>
          <a:xfrm>
            <a:off x="0" y="1000108"/>
            <a:ext cx="9144000" cy="449790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Интерфейс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главной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страницы. Общие элементы 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sp>
        <p:nvSpPr>
          <p:cNvPr id="2" name="AutoShape 2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5877272"/>
            <a:ext cx="918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</a:rPr>
              <a:t>Перечень разделов главного меню может отличатся в зависимости от выбранного модуля и роли пользователя в системе.  </a:t>
            </a:r>
          </a:p>
        </p:txBody>
      </p:sp>
      <p:pic>
        <p:nvPicPr>
          <p:cNvPr id="4" name="Рисунок 12" descr="C:\Users\user\AppData\Local\Temp\SNAGHTML7261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96294"/>
            <a:ext cx="7847658" cy="430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1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5" name="Прямоугольник 344"/>
          <p:cNvSpPr/>
          <p:nvPr/>
        </p:nvSpPr>
        <p:spPr>
          <a:xfrm>
            <a:off x="0" y="1000108"/>
            <a:ext cx="9144000" cy="449790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Работа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 окнами просмотра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списков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sp>
        <p:nvSpPr>
          <p:cNvPr id="2" name="AutoShape 2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5733256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ahoma" pitchFamily="34" charset="0"/>
              </a:rPr>
              <a:t>Окно просмотра содержит список документов или элементов справочников для обзора пользователя. Оно позволяет комфортно добавить, изменить, найти или отфильтровать любые записи.  </a:t>
            </a:r>
            <a:endParaRPr lang="ru-RU" dirty="0" smtClean="0">
              <a:latin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449897"/>
            <a:ext cx="8216081" cy="418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99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5" name="Прямоугольник 344"/>
          <p:cNvSpPr/>
          <p:nvPr/>
        </p:nvSpPr>
        <p:spPr>
          <a:xfrm>
            <a:off x="0" y="1000108"/>
            <a:ext cx="9144000" cy="449790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Панель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действий</a:t>
            </a:r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sp>
        <p:nvSpPr>
          <p:cNvPr id="2" name="AutoShape 2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1484784"/>
            <a:ext cx="918051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На </a:t>
            </a:r>
            <a:r>
              <a:rPr lang="ru-RU" altLang="ru-RU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панели действий </a:t>
            </a:r>
            <a:r>
              <a:rPr lang="ru-RU" altLang="ru-RU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расположены кнопки, выполняющие </a:t>
            </a:r>
            <a:r>
              <a:rPr lang="ru-RU" altLang="ru-RU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определенные действия:</a:t>
            </a:r>
            <a:endParaRPr lang="ru-RU" altLang="ru-RU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531813" lvl="0">
              <a:spcAft>
                <a:spcPts val="600"/>
              </a:spcAft>
            </a:pPr>
            <a:r>
              <a:rPr lang="ru-RU" dirty="0" smtClean="0"/>
              <a:t>– </a:t>
            </a:r>
            <a:r>
              <a:rPr lang="ru-RU" dirty="0"/>
              <a:t>добавить </a:t>
            </a:r>
            <a:r>
              <a:rPr lang="ru-RU" dirty="0" smtClean="0"/>
              <a:t>запись/</a:t>
            </a:r>
            <a:r>
              <a:rPr lang="ru-RU" dirty="0"/>
              <a:t>документ</a:t>
            </a:r>
            <a:r>
              <a:rPr lang="ru-RU" dirty="0" smtClean="0"/>
              <a:t>: </a:t>
            </a:r>
            <a:r>
              <a:rPr lang="ru-RU" dirty="0"/>
              <a:t>открывается окно для ввода новой записи</a:t>
            </a:r>
            <a:r>
              <a:rPr lang="ru-RU" dirty="0" smtClean="0"/>
              <a:t>;</a:t>
            </a:r>
            <a:endParaRPr lang="ru-RU" dirty="0"/>
          </a:p>
          <a:p>
            <a:pPr marL="531813" lvl="0">
              <a:spcAft>
                <a:spcPts val="600"/>
              </a:spcAft>
            </a:pPr>
            <a:r>
              <a:rPr lang="ru-RU" dirty="0" smtClean="0"/>
              <a:t>– </a:t>
            </a:r>
            <a:r>
              <a:rPr lang="ru-RU" dirty="0"/>
              <a:t>изменить </a:t>
            </a:r>
            <a:r>
              <a:rPr lang="ru-RU" dirty="0" smtClean="0"/>
              <a:t>запись/документ: </a:t>
            </a:r>
            <a:r>
              <a:rPr lang="ru-RU" dirty="0"/>
              <a:t>открывается окно редактирования активного элемента; </a:t>
            </a:r>
            <a:r>
              <a:rPr lang="ru-RU" dirty="0" smtClean="0"/>
              <a:t>  </a:t>
            </a:r>
          </a:p>
          <a:p>
            <a:pPr marL="531813" lvl="0">
              <a:spcAft>
                <a:spcPts val="600"/>
              </a:spcAft>
            </a:pPr>
            <a:r>
              <a:rPr lang="ru-RU" dirty="0" smtClean="0"/>
              <a:t>– удалить запись/документ: выдается запрос на подтверждение удаления записи;</a:t>
            </a:r>
          </a:p>
          <a:p>
            <a:pPr marL="531813" lvl="0">
              <a:spcAft>
                <a:spcPts val="600"/>
              </a:spcAft>
            </a:pPr>
            <a:r>
              <a:rPr lang="ru-RU" dirty="0" smtClean="0"/>
              <a:t>– </a:t>
            </a:r>
            <a:r>
              <a:rPr lang="ru-RU" dirty="0"/>
              <a:t>обновить: система обновляет список </a:t>
            </a:r>
            <a:r>
              <a:rPr lang="ru-RU" dirty="0" smtClean="0"/>
              <a:t>записей</a:t>
            </a:r>
            <a:r>
              <a:rPr lang="ru-RU" dirty="0"/>
              <a:t>/документ</a:t>
            </a:r>
            <a:r>
              <a:rPr lang="ru-RU" dirty="0" smtClean="0"/>
              <a:t>;</a:t>
            </a:r>
            <a:endParaRPr lang="ru-RU" dirty="0"/>
          </a:p>
          <a:p>
            <a:pPr marL="531813" lvl="0">
              <a:spcAft>
                <a:spcPts val="600"/>
              </a:spcAft>
            </a:pPr>
            <a:r>
              <a:rPr lang="ru-RU" dirty="0" smtClean="0"/>
              <a:t>– </a:t>
            </a:r>
            <a:r>
              <a:rPr lang="ru-RU" dirty="0"/>
              <a:t>импорт; открывается окно загрузки данных</a:t>
            </a:r>
            <a:r>
              <a:rPr lang="ru-RU" dirty="0" smtClean="0"/>
              <a:t>.</a:t>
            </a:r>
          </a:p>
          <a:p>
            <a:pPr marL="531813" lvl="0">
              <a:spcAft>
                <a:spcPts val="600"/>
              </a:spcAft>
            </a:pPr>
            <a:r>
              <a:rPr lang="ru-RU" dirty="0" smtClean="0"/>
              <a:t>– </a:t>
            </a:r>
            <a:r>
              <a:rPr lang="ru-RU" dirty="0"/>
              <a:t>скопировать документ(ы): создается копия выбранного документа. Реквизиты документа содержат значения из скопированной записи. </a:t>
            </a:r>
          </a:p>
          <a:p>
            <a:pPr marL="531813" lvl="0">
              <a:spcAft>
                <a:spcPts val="600"/>
              </a:spcAft>
            </a:pPr>
            <a:r>
              <a:rPr lang="ru-RU" dirty="0" smtClean="0"/>
              <a:t>– </a:t>
            </a:r>
            <a:r>
              <a:rPr lang="ru-RU" dirty="0"/>
              <a:t>зарегистрировать документ(ы): поддерживает работу с несколькими докумен­тами одновременно;</a:t>
            </a:r>
          </a:p>
          <a:p>
            <a:pPr marL="531813" lvl="0">
              <a:spcAft>
                <a:spcPts val="600"/>
              </a:spcAft>
            </a:pPr>
            <a:r>
              <a:rPr lang="ru-RU" dirty="0" smtClean="0"/>
              <a:t>– </a:t>
            </a:r>
            <a:r>
              <a:rPr lang="ru-RU" dirty="0"/>
              <a:t>отменить регистрацию документа(ы): поддерживает работу с несколькими до­кументами одновременно;</a:t>
            </a:r>
          </a:p>
          <a:p>
            <a:pPr marL="531813" lvl="0">
              <a:spcAft>
                <a:spcPts val="600"/>
              </a:spcAft>
            </a:pPr>
            <a:r>
              <a:rPr lang="ru-RU" dirty="0" smtClean="0"/>
              <a:t>– </a:t>
            </a:r>
            <a:r>
              <a:rPr lang="ru-RU" dirty="0"/>
              <a:t>печать документа: выгружает документ в таблицу </a:t>
            </a:r>
            <a:r>
              <a:rPr lang="en-US" dirty="0"/>
              <a:t>MS Excel</a:t>
            </a:r>
            <a:r>
              <a:rPr lang="ru-RU" dirty="0" smtClean="0"/>
              <a:t>;</a:t>
            </a:r>
          </a:p>
          <a:p>
            <a:pPr marL="531813" lvl="0">
              <a:spcAft>
                <a:spcPts val="600"/>
              </a:spcAft>
            </a:pPr>
            <a:r>
              <a:rPr lang="ru-RU" dirty="0" smtClean="0"/>
              <a:t>– функции: содержит перечень доступных функций.</a:t>
            </a:r>
            <a:endParaRPr lang="ru-RU" dirty="0"/>
          </a:p>
        </p:txBody>
      </p:sp>
      <p:pic>
        <p:nvPicPr>
          <p:cNvPr id="6160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5" y="2394719"/>
            <a:ext cx="242193" cy="2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Рисунок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6" y="2754759"/>
            <a:ext cx="242193" cy="2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Рисунок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7" y="3068960"/>
            <a:ext cx="242193" cy="2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Рисунок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9" y="3429000"/>
            <a:ext cx="242193" cy="2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Рисунок 4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8" y="3789040"/>
            <a:ext cx="242193" cy="2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Рисунок 10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4" y="4149080"/>
            <a:ext cx="236978" cy="23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Рисунок 4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4" y="4776202"/>
            <a:ext cx="236974" cy="2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Рисунок 10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8" y="5373216"/>
            <a:ext cx="227610" cy="22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Рисунок 5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8" y="6009698"/>
            <a:ext cx="227614" cy="2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5" y="6347654"/>
            <a:ext cx="242197" cy="24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50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462</Words>
  <Application>Microsoft Office PowerPoint</Application>
  <PresentationFormat>Экран (4:3)</PresentationFormat>
  <Paragraphs>86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Барс</dc:creator>
  <cp:lastModifiedBy>Артем</cp:lastModifiedBy>
  <cp:revision>64</cp:revision>
  <dcterms:created xsi:type="dcterms:W3CDTF">2015-11-11T10:17:51Z</dcterms:created>
  <dcterms:modified xsi:type="dcterms:W3CDTF">2016-05-25T10:37:35Z</dcterms:modified>
</cp:coreProperties>
</file>